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lvl1pPr>
      <a:defRPr>
        <a:latin typeface="Calibri"/>
        <a:ea typeface="Calibri"/>
        <a:cs typeface="Calibri"/>
        <a:sym typeface="Calibri"/>
      </a:defRPr>
    </a:lvl1pPr>
    <a:lvl2pPr indent="457200">
      <a:defRPr>
        <a:latin typeface="Calibri"/>
        <a:ea typeface="Calibri"/>
        <a:cs typeface="Calibri"/>
        <a:sym typeface="Calibri"/>
      </a:defRPr>
    </a:lvl2pPr>
    <a:lvl3pPr indent="914400">
      <a:defRPr>
        <a:latin typeface="Calibri"/>
        <a:ea typeface="Calibri"/>
        <a:cs typeface="Calibri"/>
        <a:sym typeface="Calibri"/>
      </a:defRPr>
    </a:lvl3pPr>
    <a:lvl4pPr indent="1371600">
      <a:defRPr>
        <a:latin typeface="Calibri"/>
        <a:ea typeface="Calibri"/>
        <a:cs typeface="Calibri"/>
        <a:sym typeface="Calibri"/>
      </a:defRPr>
    </a:lvl4pPr>
    <a:lvl5pPr indent="1828800">
      <a:defRPr>
        <a:latin typeface="Calibri"/>
        <a:ea typeface="Calibri"/>
        <a:cs typeface="Calibri"/>
        <a:sym typeface="Calibri"/>
      </a:defRPr>
    </a:lvl5pPr>
    <a:lvl6pPr>
      <a:defRPr>
        <a:latin typeface="Calibri"/>
        <a:ea typeface="Calibri"/>
        <a:cs typeface="Calibri"/>
        <a:sym typeface="Calibri"/>
      </a:defRPr>
    </a:lvl6pPr>
    <a:lvl7pPr>
      <a:defRPr>
        <a:latin typeface="Calibri"/>
        <a:ea typeface="Calibri"/>
        <a:cs typeface="Calibri"/>
        <a:sym typeface="Calibri"/>
      </a:defRPr>
    </a:lvl7pPr>
    <a:lvl8pPr>
      <a:defRPr>
        <a:latin typeface="Calibri"/>
        <a:ea typeface="Calibri"/>
        <a:cs typeface="Calibri"/>
        <a:sym typeface="Calibri"/>
      </a:defRPr>
    </a:lvl8pPr>
    <a:lvl9pPr>
      <a:defRPr>
        <a:latin typeface="Calibri"/>
        <a:ea typeface="Calibri"/>
        <a:cs typeface="Calibri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3CECE"/>
          </a:solidFill>
        </a:fill>
      </a:tcStyle>
    </a:wholeTbl>
    <a:band2H>
      <a:tcTxStyle/>
      <a:tcStyle>
        <a:tcBdr/>
        <a:fill>
          <a:solidFill>
            <a:srgbClr val="F1E8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E4846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E4846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E48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9" name="Shape 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48127160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51" name="Shape 5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400"/>
              </a:spcBef>
              <a:defRPr sz="120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1F497D"/>
                </a:solidFill>
              </a:rPr>
              <a:t>El movimiento para adoptar la cobertura universal: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urosocial_vert_es.jpeg" descr="http://eeas.europa.eu/delegations/peru/images/content/news/eurosocial_vert_es.jpg"/>
          <p:cNvPicPr/>
          <p:nvPr/>
        </p:nvPicPr>
        <p:blipFill>
          <a:blip r:embed="rId3">
            <a:extLst/>
          </a:blip>
          <a:srcRect l="29447" t="27499" r="40405" b="54899"/>
          <a:stretch>
            <a:fillRect/>
          </a:stretch>
        </p:blipFill>
        <p:spPr>
          <a:xfrm>
            <a:off x="6242050" y="5972174"/>
            <a:ext cx="2901950" cy="854076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6096000" y="6272212"/>
            <a:ext cx="277813" cy="273051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  <a:round/>
          </a:ln>
        </p:spPr>
        <p:txBody>
          <a:bodyPr lIns="0" tIns="0" rIns="0" bIns="0" anchor="ctr"/>
          <a:lstStyle/>
          <a:p>
            <a:pPr lvl="0" algn="ctr" defTabSz="45720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Shape 4"/>
          <p:cNvSpPr/>
          <p:nvPr/>
        </p:nvSpPr>
        <p:spPr>
          <a:xfrm>
            <a:off x="8686800" y="6346825"/>
            <a:ext cx="457200" cy="198438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  <a:round/>
          </a:ln>
        </p:spPr>
        <p:txBody>
          <a:bodyPr lIns="0" tIns="0" rIns="0" bIns="0" anchor="ctr"/>
          <a:lstStyle/>
          <a:p>
            <a:pPr lvl="0" algn="ctr" defTabSz="45720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 defTabSz="457200">
              <a:defRPr sz="1200">
                <a:solidFill>
                  <a:srgbClr val="898989"/>
                </a:solidFill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algn="ctr" defTabSz="457200">
        <a:defRPr sz="4400" b="1">
          <a:solidFill>
            <a:srgbClr val="215968"/>
          </a:solidFill>
          <a:latin typeface="Calibri"/>
          <a:ea typeface="Calibri"/>
          <a:cs typeface="Calibri"/>
          <a:sym typeface="Calibri"/>
        </a:defRPr>
      </a:lvl1pPr>
      <a:lvl2pPr algn="ctr" defTabSz="457200">
        <a:defRPr sz="4400" b="1">
          <a:solidFill>
            <a:srgbClr val="215968"/>
          </a:solidFill>
          <a:latin typeface="Calibri"/>
          <a:ea typeface="Calibri"/>
          <a:cs typeface="Calibri"/>
          <a:sym typeface="Calibri"/>
        </a:defRPr>
      </a:lvl2pPr>
      <a:lvl3pPr algn="ctr" defTabSz="457200">
        <a:defRPr sz="4400" b="1">
          <a:solidFill>
            <a:srgbClr val="215968"/>
          </a:solidFill>
          <a:latin typeface="Calibri"/>
          <a:ea typeface="Calibri"/>
          <a:cs typeface="Calibri"/>
          <a:sym typeface="Calibri"/>
        </a:defRPr>
      </a:lvl3pPr>
      <a:lvl4pPr algn="ctr" defTabSz="457200">
        <a:defRPr sz="4400" b="1">
          <a:solidFill>
            <a:srgbClr val="215968"/>
          </a:solidFill>
          <a:latin typeface="Calibri"/>
          <a:ea typeface="Calibri"/>
          <a:cs typeface="Calibri"/>
          <a:sym typeface="Calibri"/>
        </a:defRPr>
      </a:lvl4pPr>
      <a:lvl5pPr algn="ctr" defTabSz="457200">
        <a:defRPr sz="4400" b="1">
          <a:solidFill>
            <a:srgbClr val="215968"/>
          </a:solidFill>
          <a:latin typeface="Calibri"/>
          <a:ea typeface="Calibri"/>
          <a:cs typeface="Calibri"/>
          <a:sym typeface="Calibri"/>
        </a:defRPr>
      </a:lvl5pPr>
      <a:lvl6pPr indent="457200" algn="ctr" defTabSz="457200">
        <a:defRPr sz="4400" b="1">
          <a:solidFill>
            <a:srgbClr val="215968"/>
          </a:solidFill>
          <a:latin typeface="Calibri"/>
          <a:ea typeface="Calibri"/>
          <a:cs typeface="Calibri"/>
          <a:sym typeface="Calibri"/>
        </a:defRPr>
      </a:lvl6pPr>
      <a:lvl7pPr indent="914400" algn="ctr" defTabSz="457200">
        <a:defRPr sz="4400" b="1">
          <a:solidFill>
            <a:srgbClr val="215968"/>
          </a:solidFill>
          <a:latin typeface="Calibri"/>
          <a:ea typeface="Calibri"/>
          <a:cs typeface="Calibri"/>
          <a:sym typeface="Calibri"/>
        </a:defRPr>
      </a:lvl7pPr>
      <a:lvl8pPr indent="1371600" algn="ctr" defTabSz="457200">
        <a:defRPr sz="4400" b="1">
          <a:solidFill>
            <a:srgbClr val="215968"/>
          </a:solidFill>
          <a:latin typeface="Calibri"/>
          <a:ea typeface="Calibri"/>
          <a:cs typeface="Calibri"/>
          <a:sym typeface="Calibri"/>
        </a:defRPr>
      </a:lvl8pPr>
      <a:lvl9pPr indent="1828800" algn="ctr" defTabSz="457200">
        <a:defRPr sz="4400" b="1">
          <a:solidFill>
            <a:srgbClr val="215968"/>
          </a:solidFill>
          <a:latin typeface="Calibri"/>
          <a:ea typeface="Calibri"/>
          <a:cs typeface="Calibri"/>
          <a:sym typeface="Calibri"/>
        </a:defRPr>
      </a:lvl9pPr>
    </p:titleStyle>
    <p:bodyStyle>
      <a:lvl1pPr marL="342900" indent="-342900" defTabSz="457200">
        <a:spcBef>
          <a:spcPts val="700"/>
        </a:spcBef>
        <a:buClr>
          <a:srgbClr val="FFC000"/>
        </a:buClr>
        <a:buSzPct val="100000"/>
        <a:buFont typeface="Arial"/>
        <a:buChar char="»"/>
        <a:defRPr sz="3200">
          <a:latin typeface="Calibri"/>
          <a:ea typeface="Calibri"/>
          <a:cs typeface="Calibri"/>
          <a:sym typeface="Calibri"/>
        </a:defRPr>
      </a:lvl1pPr>
      <a:lvl2pPr marL="783771" indent="-326571" defTabSz="457200">
        <a:spcBef>
          <a:spcPts val="700"/>
        </a:spcBef>
        <a:buClr>
          <a:srgbClr val="FFC000"/>
        </a:buClr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2pPr>
      <a:lvl3pPr marL="1219200" indent="-304800" defTabSz="457200">
        <a:spcBef>
          <a:spcPts val="700"/>
        </a:spcBef>
        <a:buClr>
          <a:srgbClr val="FFC000"/>
        </a:buClr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3pPr>
      <a:lvl4pPr marL="1737360" indent="-365760" defTabSz="457200">
        <a:spcBef>
          <a:spcPts val="700"/>
        </a:spcBef>
        <a:buClr>
          <a:srgbClr val="FFC000"/>
        </a:buClr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4pPr>
      <a:lvl5pPr marL="2235200" indent="-406400" defTabSz="457200">
        <a:spcBef>
          <a:spcPts val="700"/>
        </a:spcBef>
        <a:buClr>
          <a:srgbClr val="FFC000"/>
        </a:buClr>
        <a:buSzPct val="100000"/>
        <a:buFont typeface="Arial"/>
        <a:buChar char="»"/>
        <a:defRPr sz="3200">
          <a:latin typeface="Calibri"/>
          <a:ea typeface="Calibri"/>
          <a:cs typeface="Calibri"/>
          <a:sym typeface="Calibri"/>
        </a:defRPr>
      </a:lvl5pPr>
      <a:lvl6pPr marL="2692400" indent="-406400" defTabSz="457200">
        <a:spcBef>
          <a:spcPts val="700"/>
        </a:spcBef>
        <a:buClr>
          <a:srgbClr val="FFC000"/>
        </a:buClr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6pPr>
      <a:lvl7pPr marL="3149600" indent="-406400" defTabSz="457200">
        <a:spcBef>
          <a:spcPts val="700"/>
        </a:spcBef>
        <a:buClr>
          <a:srgbClr val="FFC000"/>
        </a:buClr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7pPr>
      <a:lvl8pPr marL="3606800" indent="-406400" defTabSz="457200">
        <a:spcBef>
          <a:spcPts val="700"/>
        </a:spcBef>
        <a:buClr>
          <a:srgbClr val="FFC000"/>
        </a:buClr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8pPr>
      <a:lvl9pPr marL="4064000" indent="-406400" defTabSz="457200">
        <a:spcBef>
          <a:spcPts val="700"/>
        </a:spcBef>
        <a:buClr>
          <a:srgbClr val="FFC000"/>
        </a:buClr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9pPr>
    </p:bodyStyle>
    <p:otherStyle>
      <a:lvl1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 idx="4294967295"/>
          </p:nvPr>
        </p:nvSpPr>
        <p:spPr>
          <a:xfrm>
            <a:off x="1416050" y="3381375"/>
            <a:ext cx="7543801" cy="2152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 algn="r" defTabSz="269747">
              <a:defRPr sz="1800" b="0">
                <a:solidFill>
                  <a:srgbClr val="000000"/>
                </a:solidFill>
              </a:defRPr>
            </a:pPr>
            <a:r>
              <a:rPr sz="1887" b="1">
                <a:solidFill>
                  <a:srgbClr val="376092"/>
                </a:solidFill>
              </a:rPr>
              <a:t>II – 2014</a:t>
            </a:r>
            <a:br>
              <a:rPr sz="1887" b="1">
                <a:solidFill>
                  <a:srgbClr val="376092"/>
                </a:solidFill>
              </a:rPr>
            </a:br>
            <a:r>
              <a:rPr sz="1887" b="1">
                <a:solidFill>
                  <a:srgbClr val="376092"/>
                </a:solidFill>
              </a:rPr>
              <a:t/>
            </a:r>
            <a:br>
              <a:rPr sz="1887" b="1">
                <a:solidFill>
                  <a:srgbClr val="376092"/>
                </a:solidFill>
              </a:rPr>
            </a:br>
            <a:r>
              <a:rPr sz="1887" b="1">
                <a:solidFill>
                  <a:srgbClr val="376092"/>
                </a:solidFill>
              </a:rPr>
              <a:t/>
            </a:r>
            <a:br>
              <a:rPr sz="1887" b="1">
                <a:solidFill>
                  <a:srgbClr val="376092"/>
                </a:solidFill>
              </a:rPr>
            </a:br>
            <a:r>
              <a:rPr sz="1416" b="1">
                <a:solidFill>
                  <a:srgbClr val="376092"/>
                </a:solidFill>
              </a:rPr>
              <a:t>EQUIDAD Y DETERMINANTES SOCIALES DE LA SALUD: </a:t>
            </a:r>
            <a:br>
              <a:rPr sz="1416" b="1">
                <a:solidFill>
                  <a:srgbClr val="376092"/>
                </a:solidFill>
              </a:rPr>
            </a:br>
            <a:r>
              <a:rPr sz="1416" b="1">
                <a:solidFill>
                  <a:srgbClr val="376092"/>
                </a:solidFill>
              </a:rPr>
              <a:t>UN ACERCAMIENTO TEÓRICO PARA  AMÉRICA LATINA</a:t>
            </a:r>
          </a:p>
          <a:p>
            <a:pPr lvl="0" algn="r" defTabSz="269747">
              <a:defRPr sz="1800" b="0">
                <a:solidFill>
                  <a:srgbClr val="000000"/>
                </a:solidFill>
              </a:defRPr>
            </a:pPr>
            <a:endParaRPr sz="1416" b="1">
              <a:solidFill>
                <a:srgbClr val="376092"/>
              </a:solidFill>
            </a:endParaRPr>
          </a:p>
          <a:p>
            <a:pPr lvl="0" algn="r" defTabSz="269747">
              <a:defRPr sz="1800" b="0">
                <a:solidFill>
                  <a:srgbClr val="000000"/>
                </a:solidFill>
              </a:defRPr>
            </a:pPr>
            <a:endParaRPr sz="1416" b="1">
              <a:solidFill>
                <a:srgbClr val="376092"/>
              </a:solidFill>
            </a:endParaRPr>
          </a:p>
          <a:p>
            <a:pPr lvl="0" algn="r" defTabSz="269747">
              <a:defRPr sz="1800" b="0">
                <a:solidFill>
                  <a:srgbClr val="000000"/>
                </a:solidFill>
              </a:defRPr>
            </a:pPr>
            <a:r>
              <a:rPr sz="1416" b="1">
                <a:solidFill>
                  <a:srgbClr val="376092"/>
                </a:solidFill>
              </a:rPr>
              <a:t>Rocío Sáenz , Universidad de Costa Rica</a:t>
            </a:r>
            <a:br>
              <a:rPr sz="1416" b="1">
                <a:solidFill>
                  <a:srgbClr val="376092"/>
                </a:solidFill>
              </a:rPr>
            </a:br>
            <a:endParaRPr sz="1416" b="1">
              <a:solidFill>
                <a:srgbClr val="376092"/>
              </a:solidFill>
            </a:endParaRPr>
          </a:p>
        </p:txBody>
      </p:sp>
      <p:pic>
        <p:nvPicPr>
          <p:cNvPr id="12" name="eurosocial_vert_es.jpeg" descr="http://eeas.europa.eu/delegations/peru/images/content/news/eurosocial_vert_es.jpg"/>
          <p:cNvPicPr/>
          <p:nvPr/>
        </p:nvPicPr>
        <p:blipFill>
          <a:blip r:embed="rId2">
            <a:extLst/>
          </a:blip>
          <a:srcRect l="5130" t="14154" r="5130" b="21249"/>
          <a:stretch>
            <a:fillRect/>
          </a:stretch>
        </p:blipFill>
        <p:spPr>
          <a:xfrm>
            <a:off x="4545012" y="2054224"/>
            <a:ext cx="2381251" cy="1006476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Shape 13"/>
          <p:cNvSpPr/>
          <p:nvPr/>
        </p:nvSpPr>
        <p:spPr>
          <a:xfrm>
            <a:off x="1855787" y="3221037"/>
            <a:ext cx="6664326" cy="1"/>
          </a:xfrm>
          <a:prstGeom prst="line">
            <a:avLst/>
          </a:prstGeom>
          <a:ln w="38100">
            <a:solidFill>
              <a:srgbClr val="F79646"/>
            </a:solidFill>
            <a:round/>
          </a:ln>
          <a:effectLst>
            <a:outerShdw blurRad="38100" dist="23000" dir="5400000" rotWithShape="0">
              <a:srgbClr val="000000">
                <a:alpha val="34999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14" name="Shape 14"/>
          <p:cNvSpPr/>
          <p:nvPr/>
        </p:nvSpPr>
        <p:spPr>
          <a:xfrm>
            <a:off x="-1" y="5632450"/>
            <a:ext cx="9144002" cy="122555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  <a:round/>
          </a:ln>
          <a:effectLst>
            <a:outerShdw blurRad="38100" dist="23000" dir="5400000" rotWithShape="0">
              <a:srgbClr val="000000">
                <a:alpha val="34999"/>
              </a:srgbClr>
            </a:outerShdw>
          </a:effectLst>
        </p:spPr>
        <p:txBody>
          <a:bodyPr lIns="0" tIns="0" rIns="0" bIns="0" anchor="ctr"/>
          <a:lstStyle/>
          <a:p>
            <a:pPr lvl="0" algn="ctr" defTabSz="457200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 idx="4294967295"/>
          </p:nvPr>
        </p:nvSpPr>
        <p:spPr>
          <a:xfrm>
            <a:off x="222250" y="431800"/>
            <a:ext cx="8299450" cy="9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 algn="l" defTabSz="320039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215968"/>
                </a:solidFill>
              </a:rPr>
              <a:t>Eje de discusión 2:</a:t>
            </a:r>
            <a:br>
              <a:rPr sz="2800" b="1">
                <a:solidFill>
                  <a:srgbClr val="215968"/>
                </a:solidFill>
              </a:rPr>
            </a:br>
            <a:r>
              <a:rPr sz="2800" b="1">
                <a:solidFill>
                  <a:srgbClr val="215968"/>
                </a:solidFill>
              </a:rPr>
              <a:t>Cobertura Universal en Salud (CUS)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4294967295"/>
          </p:nvPr>
        </p:nvSpPr>
        <p:spPr>
          <a:xfrm>
            <a:off x="436562" y="1666875"/>
            <a:ext cx="8355013" cy="4802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235743" lvl="0" indent="-235743" algn="just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r>
              <a:rPr sz="2200"/>
              <a:t>Implica dos características clave: protección contra el riesgo financiero de un evento de salud y equidad de acceso (Mills 2007) </a:t>
            </a:r>
          </a:p>
          <a:p>
            <a:pPr lvl="0" algn="just">
              <a:lnSpc>
                <a:spcPct val="80000"/>
              </a:lnSpc>
              <a:buSzTx/>
              <a:buNone/>
              <a:defRPr sz="1800"/>
            </a:pPr>
            <a:endParaRPr sz="2200"/>
          </a:p>
          <a:p>
            <a:pPr marL="640896" lvl="1" indent="-183696" algn="just">
              <a:lnSpc>
                <a:spcPct val="80000"/>
              </a:lnSpc>
              <a:spcBef>
                <a:spcPts val="400"/>
              </a:spcBef>
              <a:defRPr sz="1800"/>
            </a:pPr>
            <a:r>
              <a:rPr b="1"/>
              <a:t>Protección financiera </a:t>
            </a:r>
            <a:r>
              <a:t>implica que un país, un grupo poblacional o un individuo no se expongan a una catástrofe financiera (empobrecimiento o reducción severa y sostenida de gastos esenciales) por la atención de gastos derivados de los servicios de salud que requeiren (Muiser, 2010) </a:t>
            </a:r>
          </a:p>
          <a:p>
            <a:pPr marL="285750" lvl="1" indent="171450" algn="just">
              <a:lnSpc>
                <a:spcPct val="80000"/>
              </a:lnSpc>
              <a:spcBef>
                <a:spcPts val="600"/>
              </a:spcBef>
              <a:buSzTx/>
              <a:buNone/>
              <a:defRPr sz="1800"/>
            </a:pPr>
            <a:endParaRPr/>
          </a:p>
          <a:p>
            <a:pPr marL="640896" lvl="1" indent="-183696" algn="just">
              <a:lnSpc>
                <a:spcPct val="80000"/>
              </a:lnSpc>
              <a:spcBef>
                <a:spcPts val="400"/>
              </a:spcBef>
              <a:defRPr sz="1800"/>
            </a:pPr>
            <a:r>
              <a:rPr b="1"/>
              <a:t>Acceso</a:t>
            </a:r>
            <a:r>
              <a:t> no solo refiere a la infrastructura física y barreras geográficas, sino también a los problemas de la calidad de la atención, incluyendo el comportamiento y actitudes de los proveedores, que pueden desalentar el acceso de ciertos grupos de población, especialmente a los más pobres, los indocumentados y a mujeres más en general (Mills, 2007).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just">
              <a:lnSpc>
                <a:spcPct val="80000"/>
              </a:lnSpc>
              <a:buSzTx/>
              <a:buNone/>
              <a:defRPr sz="1800"/>
            </a:pPr>
            <a:endParaRPr sz="2200"/>
          </a:p>
          <a:p>
            <a:pPr marL="0" lvl="0" indent="0" algn="just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r>
              <a:rPr sz="2200"/>
              <a:t>En AL se ha fortalecido un una demanda regional que busca legitimar los objetivos y estrategias de la cobertura universal. </a:t>
            </a:r>
            <a:r>
              <a:rPr sz="2200" b="1"/>
              <a:t>El proceso para alcanzar esta meta debe ser definido por cada país pues no existe un enfoque o un conjunto de políticas determinado que funcione en todos los contextos. </a:t>
            </a:r>
          </a:p>
          <a:p>
            <a:pPr marL="0" lvl="0" indent="0" algn="just">
              <a:lnSpc>
                <a:spcPct val="80000"/>
              </a:lnSpc>
              <a:buChar char="•"/>
              <a:defRPr sz="1800"/>
            </a:pPr>
            <a:endParaRPr sz="2200" b="1" i="1" u="sng"/>
          </a:p>
          <a:p>
            <a:pPr marL="0" lvl="0" indent="0" algn="just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r>
              <a:rPr sz="2200"/>
              <a:t>Según la OMS las decisiones políticas adoptadas para alcanzar la cobertura universal tendrán que tomar en consideración la </a:t>
            </a:r>
            <a:r>
              <a:rPr sz="2200" b="1"/>
              <a:t>población cubierta</a:t>
            </a:r>
            <a:r>
              <a:rPr sz="2200"/>
              <a:t>, los </a:t>
            </a:r>
            <a:r>
              <a:rPr sz="2200" b="1"/>
              <a:t>servicios</a:t>
            </a:r>
            <a:r>
              <a:rPr sz="2200"/>
              <a:t> que se proveerán y los </a:t>
            </a:r>
            <a:r>
              <a:rPr sz="2200" b="1"/>
              <a:t>costos</a:t>
            </a:r>
            <a:r>
              <a:rPr sz="2200"/>
              <a:t> que se cubrirán. (OPS/OMS, 2013)</a:t>
            </a:r>
          </a:p>
        </p:txBody>
      </p:sp>
      <p:sp>
        <p:nvSpPr>
          <p:cNvPr id="45" name="Shape 45"/>
          <p:cNvSpPr>
            <a:spLocks noGrp="1"/>
          </p:cNvSpPr>
          <p:nvPr>
            <p:ph type="title" idx="4294967295"/>
          </p:nvPr>
        </p:nvSpPr>
        <p:spPr>
          <a:xfrm>
            <a:off x="222250" y="431800"/>
            <a:ext cx="8299450" cy="9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 algn="l" defTabSz="320039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215968"/>
                </a:solidFill>
              </a:rPr>
              <a:t>Eje de discusión 2:</a:t>
            </a:r>
            <a:br>
              <a:rPr sz="2800" b="1">
                <a:solidFill>
                  <a:srgbClr val="215968"/>
                </a:solidFill>
              </a:rPr>
            </a:br>
            <a:r>
              <a:rPr sz="2800" b="1">
                <a:solidFill>
                  <a:srgbClr val="215968"/>
                </a:solidFill>
              </a:rPr>
              <a:t>Cobertura Universal en Salud (CUS)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01637" y="1736725"/>
            <a:ext cx="5614988" cy="4456113"/>
          </a:xfrm>
          <a:prstGeom prst="rect">
            <a:avLst/>
          </a:prstGeom>
          <a:ln w="12700">
            <a:miter lim="400000"/>
          </a:ln>
        </p:spPr>
      </p:pic>
      <p:sp>
        <p:nvSpPr>
          <p:cNvPr id="48" name="Shape 48"/>
          <p:cNvSpPr>
            <a:spLocks noGrp="1"/>
          </p:cNvSpPr>
          <p:nvPr>
            <p:ph type="title" idx="4294967295"/>
          </p:nvPr>
        </p:nvSpPr>
        <p:spPr>
          <a:xfrm>
            <a:off x="222250" y="431800"/>
            <a:ext cx="8299450" cy="9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 algn="l" defTabSz="320039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215968"/>
                </a:solidFill>
              </a:rPr>
              <a:t>Eje de discusión 2:</a:t>
            </a:r>
            <a:br>
              <a:rPr sz="2800" b="1">
                <a:solidFill>
                  <a:srgbClr val="215968"/>
                </a:solidFill>
              </a:rPr>
            </a:br>
            <a:r>
              <a:rPr sz="2800" b="1">
                <a:solidFill>
                  <a:srgbClr val="215968"/>
                </a:solidFill>
              </a:rPr>
              <a:t>Cobertura Universal en Salud (CUS)</a:t>
            </a:r>
          </a:p>
        </p:txBody>
      </p:sp>
      <p:sp>
        <p:nvSpPr>
          <p:cNvPr id="49" name="Shape 49"/>
          <p:cNvSpPr/>
          <p:nvPr/>
        </p:nvSpPr>
        <p:spPr>
          <a:xfrm>
            <a:off x="6599237" y="2847975"/>
            <a:ext cx="2133601" cy="802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ctr" defTabSz="457200">
              <a:defRPr sz="2400" b="1">
                <a:solidFill>
                  <a:srgbClr val="1F497D"/>
                </a:solidFill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1F497D"/>
                </a:solidFill>
              </a:rPr>
              <a:t>Declaración Política de Río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/>
          </p:cNvSpPr>
          <p:nvPr>
            <p:ph type="title" idx="4294967295"/>
          </p:nvPr>
        </p:nvSpPr>
        <p:spPr>
          <a:xfrm>
            <a:off x="222250" y="531812"/>
            <a:ext cx="8470900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 algn="l" defTabSz="233172">
              <a:defRPr sz="1800" b="0">
                <a:solidFill>
                  <a:srgbClr val="000000"/>
                </a:solidFill>
              </a:defRPr>
            </a:pPr>
            <a:r>
              <a:rPr sz="1836" b="1">
                <a:solidFill>
                  <a:srgbClr val="215968"/>
                </a:solidFill>
              </a:rPr>
              <a:t>Eje de discusión 3:</a:t>
            </a:r>
            <a:br>
              <a:rPr sz="1836" b="1">
                <a:solidFill>
                  <a:srgbClr val="215968"/>
                </a:solidFill>
              </a:rPr>
            </a:br>
            <a:r>
              <a:rPr sz="1836" b="1">
                <a:solidFill>
                  <a:srgbClr val="215968"/>
                </a:solidFill>
              </a:rPr>
              <a:t>Cohesión social en América Latina </a:t>
            </a:r>
            <a:br>
              <a:rPr sz="1836" b="1">
                <a:solidFill>
                  <a:srgbClr val="215968"/>
                </a:solidFill>
              </a:rPr>
            </a:br>
            <a:endParaRPr sz="1836" b="1">
              <a:solidFill>
                <a:srgbClr val="215968"/>
              </a:solidFill>
            </a:endParaRPr>
          </a:p>
        </p:txBody>
      </p:sp>
      <p:sp>
        <p:nvSpPr>
          <p:cNvPr id="54" name="Shape 54"/>
          <p:cNvSpPr>
            <a:spLocks noGrp="1"/>
          </p:cNvSpPr>
          <p:nvPr>
            <p:ph type="body" idx="4294967295"/>
          </p:nvPr>
        </p:nvSpPr>
        <p:spPr>
          <a:xfrm>
            <a:off x="476250" y="1646237"/>
            <a:ext cx="8216900" cy="4664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257175" lvl="0" indent="-257175" algn="just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r>
              <a:rPr sz="2400"/>
              <a:t>En América Latina ha sido un concepto que se ha incorporado al debate no solo de la multiculturalidad, que caracteriza a muchos de sus países, sino que ha trascendido en la determinación de los elementos (identidades, territorios, estrategias, otros) que logran </a:t>
            </a:r>
            <a:r>
              <a:rPr sz="2400" b="1"/>
              <a:t>sostener la identidad nacional y la legitimidad de los procesos de democratización en sociedades que históricamente han sido altamente desiguales e inequitativas. </a:t>
            </a:r>
          </a:p>
          <a:p>
            <a:pPr lvl="0" algn="just">
              <a:lnSpc>
                <a:spcPct val="80000"/>
              </a:lnSpc>
              <a:buChar char="•"/>
              <a:defRPr sz="1800"/>
            </a:pPr>
            <a:endParaRPr sz="2400"/>
          </a:p>
          <a:p>
            <a:pPr marL="257175" lvl="0" indent="-257175" algn="just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r>
              <a:rPr sz="2400" b="1"/>
              <a:t>Ha dado un sentido y un valor estratégico al hacer operativo el derecho a la salud</a:t>
            </a:r>
            <a:r>
              <a:rPr sz="2400"/>
              <a:t>. La cohesión social se construye con base en políticas públicas universales y de inclusión social (Immergut 2008). 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body" idx="4294967295"/>
          </p:nvPr>
        </p:nvSpPr>
        <p:spPr>
          <a:xfrm>
            <a:off x="496887" y="1338262"/>
            <a:ext cx="8196263" cy="51704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 algn="just">
              <a:lnSpc>
                <a:spcPct val="80000"/>
              </a:lnSpc>
              <a:buChar char="•"/>
              <a:defRPr sz="1800"/>
            </a:pPr>
            <a:endParaRPr sz="2200"/>
          </a:p>
          <a:p>
            <a:pPr marL="214312" lvl="0" indent="-214312" algn="just">
              <a:lnSpc>
                <a:spcPct val="80000"/>
              </a:lnSpc>
              <a:spcBef>
                <a:spcPts val="400"/>
              </a:spcBef>
              <a:buChar char="•"/>
              <a:defRPr sz="1800"/>
            </a:pPr>
            <a:r>
              <a:rPr sz="2000"/>
              <a:t>Se definen de forma general como "las condiciones en que las personas nacen, crecen, viven, trabajan y envejecen, y los factores estructurales de esas condiciones, o sea, la distribución del poder, el dinero y los recursos” (OMS 2009). </a:t>
            </a:r>
          </a:p>
          <a:p>
            <a:pPr lvl="0" algn="just">
              <a:lnSpc>
                <a:spcPct val="80000"/>
              </a:lnSpc>
              <a:buChar char="•"/>
              <a:defRPr sz="1800"/>
            </a:pPr>
            <a:endParaRPr sz="2400"/>
          </a:p>
          <a:p>
            <a:pPr marL="214312" lvl="0" indent="-214312" algn="just">
              <a:lnSpc>
                <a:spcPct val="80000"/>
              </a:lnSpc>
              <a:spcBef>
                <a:spcPts val="400"/>
              </a:spcBef>
              <a:buChar char="•"/>
              <a:defRPr sz="1800"/>
            </a:pPr>
            <a:r>
              <a:rPr sz="2000"/>
              <a:t>Esta visión implica: </a:t>
            </a:r>
          </a:p>
          <a:p>
            <a:pPr lvl="0" algn="just">
              <a:lnSpc>
                <a:spcPct val="80000"/>
              </a:lnSpc>
              <a:buChar char="•"/>
              <a:defRPr sz="1800"/>
            </a:pPr>
            <a:endParaRPr sz="2400"/>
          </a:p>
          <a:p>
            <a:pPr marL="640896" lvl="1" indent="-183696" algn="just">
              <a:lnSpc>
                <a:spcPct val="80000"/>
              </a:lnSpc>
              <a:spcBef>
                <a:spcPts val="400"/>
              </a:spcBef>
              <a:buFont typeface="Courier New"/>
              <a:buChar char="o"/>
              <a:defRPr sz="1800"/>
            </a:pPr>
            <a:r>
              <a:t>Tomar en cuenta las condiciones sociales y su impacto en exposición, vulnerabilidad y </a:t>
            </a:r>
            <a:r>
              <a:rPr b="1"/>
              <a:t>consecuencias diferenciales</a:t>
            </a:r>
            <a:r>
              <a:t>, para planificar e implementar políticas de salud. </a:t>
            </a:r>
          </a:p>
          <a:p>
            <a:pPr marL="742950" lvl="1" indent="-285750" algn="just">
              <a:lnSpc>
                <a:spcPct val="80000"/>
              </a:lnSpc>
              <a:spcBef>
                <a:spcPts val="600"/>
              </a:spcBef>
              <a:buFont typeface="Courier New"/>
              <a:buChar char="o"/>
              <a:defRPr sz="1800"/>
            </a:pPr>
            <a:endParaRPr/>
          </a:p>
          <a:p>
            <a:pPr marL="640896" lvl="1" indent="-183696" algn="just">
              <a:lnSpc>
                <a:spcPct val="80000"/>
              </a:lnSpc>
              <a:spcBef>
                <a:spcPts val="400"/>
              </a:spcBef>
              <a:buFont typeface="Courier New"/>
              <a:buChar char="o"/>
              <a:defRPr sz="1800"/>
            </a:pPr>
            <a:r>
              <a:t>Actuar </a:t>
            </a:r>
            <a:r>
              <a:rPr b="1"/>
              <a:t>no solo con el objetivo de mejorar el nivel promedio</a:t>
            </a:r>
            <a:r>
              <a:t>, sino explícitamente para reducir las inequidades</a:t>
            </a:r>
            <a:r>
              <a:rPr b="1"/>
              <a:t>. </a:t>
            </a:r>
            <a:r>
              <a:t>(Michael Marmot, 2013).</a:t>
            </a:r>
          </a:p>
        </p:txBody>
      </p:sp>
      <p:sp>
        <p:nvSpPr>
          <p:cNvPr id="57" name="Shape 57"/>
          <p:cNvSpPr>
            <a:spLocks noGrp="1"/>
          </p:cNvSpPr>
          <p:nvPr>
            <p:ph type="title" idx="4294967295"/>
          </p:nvPr>
        </p:nvSpPr>
        <p:spPr>
          <a:xfrm>
            <a:off x="222250" y="431800"/>
            <a:ext cx="8299450" cy="9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 algn="l" defTabSz="320039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215968"/>
                </a:solidFill>
              </a:rPr>
              <a:t>Eje de discusión 4:</a:t>
            </a:r>
            <a:br>
              <a:rPr sz="2800" b="1">
                <a:solidFill>
                  <a:srgbClr val="215968"/>
                </a:solidFill>
              </a:rPr>
            </a:br>
            <a:r>
              <a:rPr sz="2800" b="1">
                <a:solidFill>
                  <a:srgbClr val="215968"/>
                </a:solidFill>
              </a:rPr>
              <a:t>Los determinantes sociales de la salud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68500" y="1116012"/>
            <a:ext cx="7377113" cy="5327651"/>
          </a:xfrm>
          <a:prstGeom prst="rect">
            <a:avLst/>
          </a:prstGeom>
          <a:ln w="12700">
            <a:miter lim="400000"/>
          </a:ln>
        </p:spPr>
      </p:pic>
      <p:sp>
        <p:nvSpPr>
          <p:cNvPr id="60" name="Shape 60"/>
          <p:cNvSpPr/>
          <p:nvPr/>
        </p:nvSpPr>
        <p:spPr>
          <a:xfrm>
            <a:off x="171450" y="1979612"/>
            <a:ext cx="2849563" cy="171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lvl="0" defTabSz="457200"/>
            <a:r>
              <a:rPr sz="2800" b="1">
                <a:solidFill>
                  <a:srgbClr val="1F497D"/>
                </a:solidFill>
              </a:rPr>
              <a:t>Actuar sobre los Determinantes Sociales de la salud </a:t>
            </a:r>
            <a:r>
              <a:rPr sz="1200" b="1">
                <a:solidFill>
                  <a:srgbClr val="1F497D"/>
                </a:solidFill>
              </a:rPr>
              <a:t>(OMS,2011)</a:t>
            </a:r>
          </a:p>
        </p:txBody>
      </p:sp>
      <p:sp>
        <p:nvSpPr>
          <p:cNvPr id="61" name="Shape 61"/>
          <p:cNvSpPr>
            <a:spLocks noGrp="1"/>
          </p:cNvSpPr>
          <p:nvPr>
            <p:ph type="title" idx="4294967295"/>
          </p:nvPr>
        </p:nvSpPr>
        <p:spPr>
          <a:xfrm>
            <a:off x="222250" y="87312"/>
            <a:ext cx="8299450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 algn="l" defTabSz="402336">
              <a:defRPr sz="1800" b="0">
                <a:solidFill>
                  <a:srgbClr val="000000"/>
                </a:solidFill>
              </a:defRPr>
            </a:pPr>
            <a:r>
              <a:rPr sz="2816" b="1">
                <a:solidFill>
                  <a:srgbClr val="215968"/>
                </a:solidFill>
              </a:rPr>
              <a:t>Eje de discusión 4:</a:t>
            </a:r>
            <a:br>
              <a:rPr sz="2816" b="1">
                <a:solidFill>
                  <a:srgbClr val="215968"/>
                </a:solidFill>
              </a:rPr>
            </a:br>
            <a:r>
              <a:rPr sz="2816" b="1">
                <a:solidFill>
                  <a:srgbClr val="215968"/>
                </a:solidFill>
              </a:rPr>
              <a:t>Los determinantes sociales de la salud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 algn="l" defTabSz="388620">
              <a:defRPr sz="1800" b="0">
                <a:solidFill>
                  <a:srgbClr val="000000"/>
                </a:solidFill>
              </a:defRPr>
            </a:pPr>
            <a:r>
              <a:rPr sz="2380" b="1">
                <a:solidFill>
                  <a:srgbClr val="215968"/>
                </a:solidFill>
              </a:rPr>
              <a:t>Eje de discusión 5:</a:t>
            </a:r>
            <a:br>
              <a:rPr sz="2380" b="1">
                <a:solidFill>
                  <a:srgbClr val="215968"/>
                </a:solidFill>
              </a:rPr>
            </a:br>
            <a:r>
              <a:rPr sz="2380" b="1">
                <a:solidFill>
                  <a:srgbClr val="215968"/>
                </a:solidFill>
              </a:rPr>
              <a:t>Salud como producción social y base de la sostenibilidad del desarrollo </a:t>
            </a:r>
          </a:p>
        </p:txBody>
      </p:sp>
      <p:sp>
        <p:nvSpPr>
          <p:cNvPr id="64" name="Shape 64"/>
          <p:cNvSpPr>
            <a:spLocks noGrp="1"/>
          </p:cNvSpPr>
          <p:nvPr>
            <p:ph type="body" idx="4294967295"/>
          </p:nvPr>
        </p:nvSpPr>
        <p:spPr>
          <a:xfrm>
            <a:off x="457200" y="1920875"/>
            <a:ext cx="8229600" cy="34988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257175" lvl="0" indent="-257175" algn="just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r>
              <a:rPr sz="2400"/>
              <a:t>Proceso mediante el cual la interacción de los actores sociales entre sí y de éstos con su entorno, genera como resultado la salud que caracteriza a una población (González, 2011).</a:t>
            </a:r>
          </a:p>
          <a:p>
            <a:pPr lvl="0" algn="just">
              <a:lnSpc>
                <a:spcPct val="80000"/>
              </a:lnSpc>
              <a:buChar char="•"/>
              <a:defRPr sz="1800"/>
            </a:pPr>
            <a:endParaRPr sz="2400"/>
          </a:p>
          <a:p>
            <a:pPr marL="257175" lvl="0" indent="-257175" algn="just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r>
              <a:rPr sz="2400"/>
              <a:t>La Conferencia Río+20 establece que es fundamental vincular la salud y el desarrollo sostenible afirmando que las personas saludables están más aptas para aprender, producir y contribuir a la comunidad. (OMS, 2012). 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 algn="l" defTabSz="338327">
              <a:defRPr sz="1800" b="0">
                <a:solidFill>
                  <a:srgbClr val="000000"/>
                </a:solidFill>
              </a:defRPr>
            </a:pPr>
            <a:r>
              <a:rPr sz="2368" b="1">
                <a:solidFill>
                  <a:srgbClr val="215968"/>
                </a:solidFill>
              </a:rPr>
              <a:t>Eje de discusión 6:</a:t>
            </a:r>
            <a:br>
              <a:rPr sz="2368" b="1">
                <a:solidFill>
                  <a:srgbClr val="215968"/>
                </a:solidFill>
              </a:rPr>
            </a:br>
            <a:r>
              <a:rPr sz="2368" b="1">
                <a:solidFill>
                  <a:srgbClr val="215968"/>
                </a:solidFill>
              </a:rPr>
              <a:t>Sistemas de salud en América Latina</a:t>
            </a:r>
            <a:br>
              <a:rPr sz="2368" b="1">
                <a:solidFill>
                  <a:srgbClr val="215968"/>
                </a:solidFill>
              </a:rPr>
            </a:br>
            <a:endParaRPr sz="2368" b="1">
              <a:solidFill>
                <a:srgbClr val="215968"/>
              </a:solidFill>
            </a:endParaRPr>
          </a:p>
        </p:txBody>
      </p:sp>
      <p:sp>
        <p:nvSpPr>
          <p:cNvPr id="67" name="Shape 67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252031" lvl="0" indent="-252031" algn="just" defTabSz="448055">
              <a:lnSpc>
                <a:spcPct val="90000"/>
              </a:lnSpc>
              <a:spcBef>
                <a:spcPts val="500"/>
              </a:spcBef>
              <a:buChar char="•"/>
              <a:defRPr sz="1800"/>
            </a:pPr>
            <a:r>
              <a:rPr sz="2352"/>
              <a:t>Sistemas </a:t>
            </a:r>
            <a:r>
              <a:rPr sz="2352" b="1"/>
              <a:t>segmentados y fragmentados </a:t>
            </a:r>
            <a:r>
              <a:rPr sz="2352"/>
              <a:t>tanto en términos poblacionales como financieros  y de prestación. </a:t>
            </a:r>
          </a:p>
          <a:p>
            <a:pPr marL="628078" lvl="1" indent="-180022" algn="just" defTabSz="448055">
              <a:spcBef>
                <a:spcPts val="400"/>
              </a:spcBef>
              <a:defRPr sz="1800"/>
            </a:pPr>
            <a:r>
              <a:rPr sz="1764" b="1" i="1"/>
              <a:t>Segmentación</a:t>
            </a:r>
            <a:r>
              <a:rPr sz="1764"/>
              <a:t>: La presencia de diversos sistemas o subsistemas responsables de la atención de distintos grupos poblacionales</a:t>
            </a:r>
          </a:p>
          <a:p>
            <a:pPr marL="628078" lvl="1" indent="-180022" algn="just" defTabSz="448055">
              <a:spcBef>
                <a:spcPts val="400"/>
              </a:spcBef>
              <a:defRPr sz="1800"/>
            </a:pPr>
            <a:r>
              <a:rPr sz="1764" b="1" i="1"/>
              <a:t>Fragmentación</a:t>
            </a:r>
            <a:r>
              <a:rPr sz="1764"/>
              <a:t>: La ausencia de integración y coordinación de la atención entre los diferentes niveles asistenciales, con ausencia o insuficiencia funcional de sistemas de referencia y contrareferencia, lo que incide negativamente sobre la continuidad del cuidado de las personas.</a:t>
            </a:r>
          </a:p>
          <a:p>
            <a:pPr marL="336042" lvl="0" indent="-336042" algn="just" defTabSz="448055">
              <a:lnSpc>
                <a:spcPct val="90000"/>
              </a:lnSpc>
              <a:buChar char="•"/>
              <a:defRPr sz="1800"/>
            </a:pPr>
            <a:endParaRPr sz="2352"/>
          </a:p>
          <a:p>
            <a:pPr marL="252031" lvl="0" indent="-252031" algn="just" defTabSz="448055">
              <a:lnSpc>
                <a:spcPct val="90000"/>
              </a:lnSpc>
              <a:spcBef>
                <a:spcPts val="500"/>
              </a:spcBef>
              <a:buChar char="•"/>
              <a:defRPr sz="1800"/>
            </a:pPr>
            <a:r>
              <a:rPr sz="2352"/>
              <a:t>Estas dos variables son altamente </a:t>
            </a:r>
            <a:r>
              <a:rPr sz="2352" b="1"/>
              <a:t>determinantes de la equidad en el acceso a los servicios de salud</a:t>
            </a:r>
            <a:r>
              <a:rPr sz="2352"/>
              <a:t>, pero a su vez están asociadas directamente al </a:t>
            </a:r>
            <a:r>
              <a:rPr sz="2352" b="1"/>
              <a:t>desarrollo histórico </a:t>
            </a:r>
            <a:r>
              <a:rPr sz="2352"/>
              <a:t>institucional de cada país. 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/>
          </p:cNvSpPr>
          <p:nvPr>
            <p:ph type="body" idx="4294967295"/>
          </p:nvPr>
        </p:nvSpPr>
        <p:spPr>
          <a:xfrm>
            <a:off x="457200" y="1417637"/>
            <a:ext cx="8229600" cy="4686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80000"/>
              </a:lnSpc>
              <a:buChar char="•"/>
              <a:defRPr sz="1800"/>
            </a:pPr>
            <a:endParaRPr sz="2400"/>
          </a:p>
          <a:p>
            <a:pPr marL="257175" lvl="0" indent="-257175" algn="just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r>
              <a:rPr sz="2400"/>
              <a:t>La estructura plural y fragmentada provocan un patrón desigual de uso de servicios, crean la mala distribución de estos y las desigualdades en el aseguramiento generando inequidades con respecto al acceso de los servicios de salud (PAHO, 2010). </a:t>
            </a:r>
          </a:p>
          <a:p>
            <a:pPr lvl="0" algn="just">
              <a:lnSpc>
                <a:spcPct val="80000"/>
              </a:lnSpc>
              <a:buSzTx/>
              <a:buNone/>
              <a:defRPr sz="1800"/>
            </a:pPr>
            <a:endParaRPr sz="2400"/>
          </a:p>
          <a:p>
            <a:pPr marL="257175" lvl="0" indent="-257175" algn="just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r>
              <a:rPr sz="2400"/>
              <a:t>Las instituciones tradicionalmente vinculadas con la provisión de servicios la salud no resolverán los grandes retos de la equidad en salud; estas solo brindan, un puente desde la producción social de la salud para la incidencia en los determinantes estructurales de la salud (OMS, Análisis Sectorial de Salud, 2002). </a:t>
            </a:r>
          </a:p>
        </p:txBody>
      </p:sp>
      <p:sp>
        <p:nvSpPr>
          <p:cNvPr id="70" name="Shape 70"/>
          <p:cNvSpPr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 algn="l" defTabSz="338327">
              <a:defRPr sz="1800" b="0">
                <a:solidFill>
                  <a:srgbClr val="000000"/>
                </a:solidFill>
              </a:defRPr>
            </a:pPr>
            <a:r>
              <a:rPr sz="2368" b="1">
                <a:solidFill>
                  <a:srgbClr val="215968"/>
                </a:solidFill>
              </a:rPr>
              <a:t>Eje de discusión 6:</a:t>
            </a:r>
            <a:br>
              <a:rPr sz="2368" b="1">
                <a:solidFill>
                  <a:srgbClr val="215968"/>
                </a:solidFill>
              </a:rPr>
            </a:br>
            <a:r>
              <a:rPr sz="2368" b="1">
                <a:solidFill>
                  <a:srgbClr val="215968"/>
                </a:solidFill>
              </a:rPr>
              <a:t>Sistemas de salud en América Latina</a:t>
            </a:r>
            <a:br>
              <a:rPr sz="2368" b="1">
                <a:solidFill>
                  <a:srgbClr val="215968"/>
                </a:solidFill>
              </a:rPr>
            </a:br>
            <a:endParaRPr sz="2368" b="1">
              <a:solidFill>
                <a:srgbClr val="215968"/>
              </a:solidFill>
            </a:endParaRP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 algn="l" defTabSz="448055">
              <a:defRPr sz="1800" b="0">
                <a:solidFill>
                  <a:srgbClr val="000000"/>
                </a:solidFill>
              </a:defRPr>
            </a:pPr>
            <a:r>
              <a:rPr sz="3136" b="1">
                <a:solidFill>
                  <a:srgbClr val="215968"/>
                </a:solidFill>
              </a:rPr>
              <a:t>Eje de discusión 7:</a:t>
            </a:r>
            <a:br>
              <a:rPr sz="3136" b="1">
                <a:solidFill>
                  <a:srgbClr val="215968"/>
                </a:solidFill>
              </a:rPr>
            </a:br>
            <a:r>
              <a:rPr sz="3136" b="1">
                <a:solidFill>
                  <a:srgbClr val="215968"/>
                </a:solidFill>
              </a:rPr>
              <a:t>El monitoreo de los sistemas de salud en AL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192881" lvl="0" indent="-192881" algn="just">
              <a:lnSpc>
                <a:spcPct val="80000"/>
              </a:lnSpc>
              <a:spcBef>
                <a:spcPts val="400"/>
              </a:spcBef>
              <a:buChar char="•"/>
              <a:defRPr sz="1800"/>
            </a:pPr>
            <a:r>
              <a:t>No es lo abordar la desigualdad que la inequidad. La última  incorpora en su concepto el valor de justicia. </a:t>
            </a:r>
          </a:p>
          <a:p>
            <a:pPr lvl="0" algn="just">
              <a:lnSpc>
                <a:spcPct val="80000"/>
              </a:lnSpc>
              <a:buSzTx/>
              <a:buNone/>
              <a:defRPr sz="1800"/>
            </a:pPr>
            <a:endParaRPr/>
          </a:p>
          <a:p>
            <a:pPr marL="192881" lvl="0" indent="-192881" algn="just">
              <a:lnSpc>
                <a:spcPct val="80000"/>
              </a:lnSpc>
              <a:spcBef>
                <a:spcPts val="400"/>
              </a:spcBef>
              <a:buChar char="•"/>
              <a:defRPr sz="1800"/>
            </a:pPr>
            <a:r>
              <a:t>La mayoría de análisis de equidad/inequidad en salud se concentra en evidenciar que una condición de salud tiene relación estadística significativa con la pertenencia a un determinado grupo social o la exclusión del mismo.  (León, 2006).</a:t>
            </a:r>
          </a:p>
          <a:p>
            <a:pPr lvl="0" algn="just">
              <a:lnSpc>
                <a:spcPct val="80000"/>
              </a:lnSpc>
              <a:buSzTx/>
              <a:buNone/>
              <a:defRPr sz="1800"/>
            </a:pPr>
            <a:endParaRPr/>
          </a:p>
          <a:p>
            <a:pPr marL="192881" lvl="0" indent="-192881" algn="just">
              <a:lnSpc>
                <a:spcPct val="80000"/>
              </a:lnSpc>
              <a:spcBef>
                <a:spcPts val="400"/>
              </a:spcBef>
              <a:buChar char="•"/>
              <a:defRPr sz="1800"/>
            </a:pPr>
            <a:r>
              <a:t>Los países de la Región han hecho avances concretos por impulsar un marco de acción basado en los determinantes sociales para medir inequdiades. </a:t>
            </a:r>
          </a:p>
          <a:p>
            <a:pPr lvl="0" algn="just">
              <a:lnSpc>
                <a:spcPct val="80000"/>
              </a:lnSpc>
              <a:buSzTx/>
              <a:buNone/>
              <a:defRPr sz="1800"/>
            </a:pPr>
            <a:endParaRPr/>
          </a:p>
          <a:p>
            <a:pPr marL="600075" lvl="1" indent="-142875" algn="just">
              <a:lnSpc>
                <a:spcPct val="80000"/>
              </a:lnSpc>
              <a:spcBef>
                <a:spcPts val="300"/>
              </a:spcBef>
              <a:buFont typeface="Wingdings"/>
              <a:buChar char="➢"/>
              <a:defRPr sz="1800"/>
            </a:pPr>
            <a:r>
              <a:rPr sz="1400"/>
              <a:t>Brasil se estableció la Comisión Nacional de los Determinantes Sociales de la Salud.</a:t>
            </a:r>
          </a:p>
          <a:p>
            <a:pPr marL="600075" lvl="1" indent="-142875" algn="just">
              <a:lnSpc>
                <a:spcPct val="80000"/>
              </a:lnSpc>
              <a:spcBef>
                <a:spcPts val="300"/>
              </a:spcBef>
              <a:buFont typeface="Wingdings"/>
              <a:buChar char="➢"/>
              <a:defRPr sz="1800"/>
            </a:pPr>
            <a:r>
              <a:rPr sz="1400"/>
              <a:t>Argentina y Chile, se crearon estructuras para promover este enfoque en los ministerios de salud o en altos niveles del gobierno nacional.</a:t>
            </a:r>
          </a:p>
          <a:p>
            <a:pPr lvl="0" algn="just">
              <a:lnSpc>
                <a:spcPct val="80000"/>
              </a:lnSpc>
              <a:buSzTx/>
              <a:buNone/>
              <a:defRPr sz="1800"/>
            </a:pPr>
            <a:endParaRPr sz="1400"/>
          </a:p>
          <a:p>
            <a:pPr marL="192881" lvl="0" indent="-192881" algn="just">
              <a:lnSpc>
                <a:spcPct val="80000"/>
              </a:lnSpc>
              <a:spcBef>
                <a:spcPts val="400"/>
              </a:spcBef>
              <a:buChar char="•"/>
              <a:defRPr sz="1800"/>
            </a:pPr>
            <a:r>
              <a:t>La estrategia de estas iniciativas combina acción a nivel local (principalmente atención primaria en salud) y nacional (políticas sanitarias). (Michael Marmot, 2013)  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algn="l">
              <a:defRPr sz="32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215968"/>
                </a:solidFill>
              </a:rPr>
              <a:t>Proceso de discusión y construcción colectiva </a:t>
            </a:r>
          </a:p>
        </p:txBody>
      </p:sp>
      <p:pic>
        <p:nvPicPr>
          <p:cNvPr id="17" name="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09600" y="3328987"/>
            <a:ext cx="6907213" cy="2840038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Shape 18"/>
          <p:cNvSpPr/>
          <p:nvPr/>
        </p:nvSpPr>
        <p:spPr>
          <a:xfrm>
            <a:off x="649287" y="1616074"/>
            <a:ext cx="8037513" cy="195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lvl="0" defTabSz="457200"/>
            <a:r>
              <a:t>Este documento es el resultado de una discusión sobre los insumos conceptuales acerca de equidad en salud en el marco de EUROsociAL II. </a:t>
            </a:r>
          </a:p>
          <a:p>
            <a:pPr lvl="0" defTabSz="457200"/>
            <a:endParaRPr/>
          </a:p>
          <a:p>
            <a:pPr lvl="0" defTabSz="457200"/>
            <a:r>
              <a:t>Se desarrollaron las siguientes etapas:</a:t>
            </a:r>
          </a:p>
          <a:p>
            <a:pPr lvl="0" defTabSz="457200"/>
            <a:endParaRPr/>
          </a:p>
          <a:p>
            <a:pPr lvl="0" defTabSz="457200"/>
            <a:endParaRPr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4294967295"/>
          </p:nvPr>
        </p:nvSpPr>
        <p:spPr>
          <a:xfrm>
            <a:off x="457200" y="1309687"/>
            <a:ext cx="8037513" cy="5059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 algn="just">
              <a:lnSpc>
                <a:spcPct val="80000"/>
              </a:lnSpc>
              <a:buChar char="•"/>
              <a:defRPr sz="1800"/>
            </a:pPr>
            <a:endParaRPr sz="1400"/>
          </a:p>
          <a:p>
            <a:pPr marL="257175" lvl="0" indent="-257175" algn="just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r>
              <a:rPr sz="2400"/>
              <a:t>Un tercer enfoque transversal de la equidad, fundamentado en las acciones afirmativas en salud para la movilidad social, principalmente de aquellos grupos con mayor rezago y brechas, pareciera configurarse en el pensamiento y la política sanitaria de América, en el cual el papel del Estado es determinante en la direccionalidad a favor de la equidad en salud, pero con más fuerza en la provisión de los servicios de salud.</a:t>
            </a:r>
          </a:p>
          <a:p>
            <a:pPr lvl="0" algn="just">
              <a:lnSpc>
                <a:spcPct val="80000"/>
              </a:lnSpc>
              <a:buChar char="•"/>
              <a:defRPr sz="1800"/>
            </a:pPr>
            <a:endParaRPr sz="2400"/>
          </a:p>
          <a:p>
            <a:pPr marL="257175" lvl="0" indent="-257175" algn="just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r>
              <a:rPr sz="2400"/>
              <a:t>Las reformas del sector enfrentan el </a:t>
            </a:r>
            <a:r>
              <a:rPr sz="2400" b="1"/>
              <a:t>desafío de fortalecer la función de rectoría de las autoridades sanitarias</a:t>
            </a:r>
            <a:r>
              <a:rPr sz="2400"/>
              <a:t>, en todos sus niveles, central y local.</a:t>
            </a:r>
          </a:p>
        </p:txBody>
      </p:sp>
      <p:sp>
        <p:nvSpPr>
          <p:cNvPr id="76" name="Shape 76"/>
          <p:cNvSpPr/>
          <p:nvPr/>
        </p:nvSpPr>
        <p:spPr>
          <a:xfrm>
            <a:off x="774700" y="203200"/>
            <a:ext cx="7720013" cy="1158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defTabSz="457200">
              <a:defRPr sz="3600" b="1">
                <a:solidFill>
                  <a:srgbClr val="215968"/>
                </a:solidFill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>
                <a:solidFill>
                  <a:srgbClr val="215968"/>
                </a:solidFill>
              </a:rPr>
              <a:t>Conclusiones preliminares de una discusión todavía en proceso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/>
          </p:cNvSpPr>
          <p:nvPr>
            <p:ph type="body" idx="4294967295"/>
          </p:nvPr>
        </p:nvSpPr>
        <p:spPr>
          <a:xfrm>
            <a:off x="457200" y="1606550"/>
            <a:ext cx="8229600" cy="49561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336042" lvl="0" indent="-336042" algn="just" defTabSz="448055">
              <a:lnSpc>
                <a:spcPct val="80000"/>
              </a:lnSpc>
              <a:buFont typeface="Wingdings"/>
              <a:buChar char="➢"/>
              <a:defRPr sz="1800"/>
            </a:pPr>
            <a:endParaRPr sz="1568"/>
          </a:p>
          <a:p>
            <a:pPr marL="168021" lvl="0" indent="-168021" algn="just" defTabSz="448055">
              <a:lnSpc>
                <a:spcPct val="80000"/>
              </a:lnSpc>
              <a:spcBef>
                <a:spcPts val="300"/>
              </a:spcBef>
              <a:buFont typeface="Wingdings"/>
              <a:buChar char="➢"/>
              <a:defRPr sz="1800"/>
            </a:pPr>
            <a:r>
              <a:rPr sz="1568"/>
              <a:t>El desarrollo de sistemas de medición (contables) del estado de bienestar de la sociedad, </a:t>
            </a:r>
            <a:r>
              <a:rPr sz="1568" b="1"/>
              <a:t>debe trascender de medidas meramente económicas</a:t>
            </a:r>
            <a:r>
              <a:rPr sz="1568"/>
              <a:t>, para incluir otros aspectos de la vida, en particular la salud.  (Chlaepfer-Pedrazzini &amp; Infante-Castañeda, 1990) </a:t>
            </a:r>
          </a:p>
          <a:p>
            <a:pPr marL="336042" lvl="0" indent="-336042" algn="just" defTabSz="448055">
              <a:lnSpc>
                <a:spcPct val="80000"/>
              </a:lnSpc>
              <a:buFont typeface="Wingdings"/>
              <a:buChar char="➢"/>
              <a:defRPr sz="1800"/>
            </a:pPr>
            <a:endParaRPr sz="1568"/>
          </a:p>
          <a:p>
            <a:pPr marL="168021" lvl="0" indent="-168021" algn="just" defTabSz="448055">
              <a:lnSpc>
                <a:spcPct val="80000"/>
              </a:lnSpc>
              <a:spcBef>
                <a:spcPts val="300"/>
              </a:spcBef>
              <a:buFont typeface="Wingdings"/>
              <a:buChar char="➢"/>
              <a:defRPr sz="1800"/>
            </a:pPr>
            <a:r>
              <a:rPr sz="1568"/>
              <a:t>La información que se transforma en evidencia de una situación inequitativa en determinado aspecto de salud debe traducirse en acciones de los niveles de </a:t>
            </a:r>
            <a:r>
              <a:rPr sz="1568" b="1"/>
              <a:t>decisión política dirigidas a disminuir la inequidad</a:t>
            </a:r>
            <a:r>
              <a:rPr sz="1568"/>
              <a:t> y, finalmente, eliminarla (León, 2006).</a:t>
            </a:r>
          </a:p>
          <a:p>
            <a:pPr marL="336042" lvl="0" indent="-336042" algn="just" defTabSz="448055">
              <a:lnSpc>
                <a:spcPct val="80000"/>
              </a:lnSpc>
              <a:buFont typeface="Wingdings"/>
              <a:buChar char="➢"/>
              <a:defRPr sz="1800"/>
            </a:pPr>
            <a:endParaRPr sz="1568"/>
          </a:p>
          <a:p>
            <a:pPr marL="168021" lvl="0" indent="-168021" algn="just" defTabSz="448055">
              <a:lnSpc>
                <a:spcPct val="80000"/>
              </a:lnSpc>
              <a:spcBef>
                <a:spcPts val="300"/>
              </a:spcBef>
              <a:buFont typeface="Wingdings"/>
              <a:buChar char="➢"/>
              <a:defRPr sz="1800"/>
            </a:pPr>
            <a:r>
              <a:rPr sz="1568"/>
              <a:t>La región </a:t>
            </a:r>
            <a:r>
              <a:rPr sz="1568" b="1"/>
              <a:t>ha avanzado lentamente en establecer sistemas de vigilancia de la equidad </a:t>
            </a:r>
            <a:r>
              <a:rPr sz="1568"/>
              <a:t>en salud, que incluya la recolección rutinaria y diferenciada sobre los determinantes sociales en salud, las inequidades en salud y las inequidades en el acceso a los servicios de salud. (OMS, 2009)</a:t>
            </a:r>
          </a:p>
          <a:p>
            <a:pPr marL="336042" lvl="0" indent="-336042" algn="just" defTabSz="448055">
              <a:lnSpc>
                <a:spcPct val="80000"/>
              </a:lnSpc>
              <a:buFont typeface="Wingdings"/>
              <a:buChar char="➢"/>
              <a:defRPr sz="1800"/>
            </a:pPr>
            <a:endParaRPr sz="1568"/>
          </a:p>
          <a:p>
            <a:pPr marL="168021" lvl="0" indent="-168021" algn="just" defTabSz="448055">
              <a:lnSpc>
                <a:spcPct val="80000"/>
              </a:lnSpc>
              <a:spcBef>
                <a:spcPts val="300"/>
              </a:spcBef>
              <a:buFont typeface="Wingdings"/>
              <a:buChar char="➢"/>
              <a:defRPr sz="1800"/>
            </a:pPr>
            <a:r>
              <a:rPr sz="1568"/>
              <a:t>Se necesitan </a:t>
            </a:r>
            <a:r>
              <a:rPr sz="1568" b="1"/>
              <a:t>datos de calidad </a:t>
            </a:r>
            <a:r>
              <a:rPr sz="1568"/>
              <a:t>sobre los indicadores socioeconómicos así como indicadores de salud  (morbilidad y mortalidad estratificados por edad, sexo, grupo étnico, ubicación geográfica, empleo y vivienda)</a:t>
            </a:r>
          </a:p>
          <a:p>
            <a:pPr marL="336042" lvl="0" indent="-336042" algn="just" defTabSz="448055">
              <a:lnSpc>
                <a:spcPct val="80000"/>
              </a:lnSpc>
              <a:buFont typeface="Wingdings"/>
              <a:buChar char="➢"/>
              <a:defRPr sz="1800"/>
            </a:pPr>
            <a:endParaRPr sz="1568"/>
          </a:p>
          <a:p>
            <a:pPr marL="168021" lvl="0" indent="-168021" algn="just" defTabSz="448055">
              <a:lnSpc>
                <a:spcPct val="80000"/>
              </a:lnSpc>
              <a:spcBef>
                <a:spcPts val="300"/>
              </a:spcBef>
              <a:buFont typeface="Wingdings"/>
              <a:buChar char="➢"/>
              <a:defRPr sz="1800"/>
            </a:pPr>
            <a:r>
              <a:rPr sz="1568" b="1" i="1" u="sng"/>
              <a:t>Estos elementos son fundamentales para que las políticas incidan en las inequidades y permitan la racionalización de la toma de decisiones. (PAHO, Salud en las Américas, 2012) </a:t>
            </a:r>
          </a:p>
        </p:txBody>
      </p:sp>
      <p:sp>
        <p:nvSpPr>
          <p:cNvPr id="79" name="Shape 79"/>
          <p:cNvSpPr/>
          <p:nvPr/>
        </p:nvSpPr>
        <p:spPr>
          <a:xfrm>
            <a:off x="774700" y="203200"/>
            <a:ext cx="7720013" cy="1158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defTabSz="457200">
              <a:defRPr sz="3600" b="1">
                <a:solidFill>
                  <a:srgbClr val="215968"/>
                </a:solidFill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600" b="1">
                <a:solidFill>
                  <a:srgbClr val="215968"/>
                </a:solidFill>
              </a:rPr>
              <a:t>Conclusiones preliminares de una discusión todavía en proceso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/>
          </p:cNvSpPr>
          <p:nvPr>
            <p:ph type="title" idx="4294967295"/>
          </p:nvPr>
        </p:nvSpPr>
        <p:spPr>
          <a:xfrm>
            <a:off x="976312" y="2557462"/>
            <a:ext cx="7543801" cy="2152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 algn="r" defTabSz="352043">
              <a:defRPr sz="1800" b="0">
                <a:solidFill>
                  <a:srgbClr val="000000"/>
                </a:solidFill>
              </a:defRPr>
            </a:pPr>
            <a:r>
              <a:rPr sz="3387" b="1">
                <a:solidFill>
                  <a:srgbClr val="215968"/>
                </a:solidFill>
              </a:rPr>
              <a:t/>
            </a:r>
            <a:br>
              <a:rPr sz="3387" b="1">
                <a:solidFill>
                  <a:srgbClr val="215968"/>
                </a:solidFill>
              </a:rPr>
            </a:br>
            <a:r>
              <a:rPr sz="3387" b="1">
                <a:solidFill>
                  <a:srgbClr val="215968"/>
                </a:solidFill>
              </a:rPr>
              <a:t/>
            </a:r>
            <a:br>
              <a:rPr sz="3387" b="1">
                <a:solidFill>
                  <a:srgbClr val="215968"/>
                </a:solidFill>
              </a:rPr>
            </a:br>
            <a:r>
              <a:rPr sz="3387" b="1">
                <a:solidFill>
                  <a:srgbClr val="215968"/>
                </a:solidFill>
              </a:rPr>
              <a:t/>
            </a:r>
            <a:br>
              <a:rPr sz="3387" b="1">
                <a:solidFill>
                  <a:srgbClr val="215968"/>
                </a:solidFill>
              </a:rPr>
            </a:br>
            <a:r>
              <a:rPr sz="1848" b="1">
                <a:solidFill>
                  <a:srgbClr val="376092"/>
                </a:solidFill>
              </a:rPr>
              <a:t>Gracias</a:t>
            </a:r>
            <a:br>
              <a:rPr sz="1848" b="1">
                <a:solidFill>
                  <a:srgbClr val="376092"/>
                </a:solidFill>
              </a:rPr>
            </a:br>
            <a:endParaRPr sz="1848" b="1">
              <a:solidFill>
                <a:srgbClr val="376092"/>
              </a:solidFill>
            </a:endParaRPr>
          </a:p>
        </p:txBody>
      </p:sp>
      <p:pic>
        <p:nvPicPr>
          <p:cNvPr id="82" name="eurosocial_vert_es.jpeg" descr="http://eeas.europa.eu/delegations/peru/images/content/news/eurosocial_vert_es.jpg"/>
          <p:cNvPicPr/>
          <p:nvPr/>
        </p:nvPicPr>
        <p:blipFill>
          <a:blip r:embed="rId2">
            <a:extLst/>
          </a:blip>
          <a:srcRect l="5130" t="14154" r="5130" b="21249"/>
          <a:stretch>
            <a:fillRect/>
          </a:stretch>
        </p:blipFill>
        <p:spPr>
          <a:xfrm>
            <a:off x="6138862" y="2054224"/>
            <a:ext cx="2381251" cy="1006476"/>
          </a:xfrm>
          <a:prstGeom prst="rect">
            <a:avLst/>
          </a:prstGeom>
          <a:ln w="12700">
            <a:miter lim="400000"/>
          </a:ln>
        </p:spPr>
      </p:pic>
      <p:sp>
        <p:nvSpPr>
          <p:cNvPr id="83" name="Shape 83"/>
          <p:cNvSpPr/>
          <p:nvPr/>
        </p:nvSpPr>
        <p:spPr>
          <a:xfrm>
            <a:off x="1855787" y="3221037"/>
            <a:ext cx="6664326" cy="1"/>
          </a:xfrm>
          <a:prstGeom prst="line">
            <a:avLst/>
          </a:prstGeom>
          <a:ln w="38100">
            <a:solidFill>
              <a:srgbClr val="F79646"/>
            </a:solidFill>
            <a:round/>
          </a:ln>
          <a:effectLst>
            <a:outerShdw blurRad="38100" dist="23000" dir="5400000" rotWithShape="0">
              <a:srgbClr val="000000">
                <a:alpha val="34999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84" name="Shape 84"/>
          <p:cNvSpPr/>
          <p:nvPr/>
        </p:nvSpPr>
        <p:spPr>
          <a:xfrm>
            <a:off x="-1" y="5632450"/>
            <a:ext cx="9144002" cy="122555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  <a:round/>
          </a:ln>
          <a:effectLst>
            <a:outerShdw blurRad="38100" dist="23000" dir="5400000" rotWithShape="0">
              <a:srgbClr val="000000">
                <a:alpha val="34999"/>
              </a:srgbClr>
            </a:outerShdw>
          </a:effectLst>
        </p:spPr>
        <p:txBody>
          <a:bodyPr lIns="0" tIns="0" rIns="0" bIns="0" anchor="ctr"/>
          <a:lstStyle/>
          <a:p>
            <a:pPr lvl="0" algn="ctr" defTabSz="457200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 idx="4294967295"/>
          </p:nvPr>
        </p:nvSpPr>
        <p:spPr>
          <a:xfrm>
            <a:off x="0" y="357187"/>
            <a:ext cx="4560888" cy="7191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sz="40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000" b="1">
                <a:solidFill>
                  <a:srgbClr val="215968"/>
                </a:solidFill>
              </a:rPr>
              <a:t>Visión compartida 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 algn="just">
              <a:buChar char="•"/>
              <a:defRPr sz="1800"/>
            </a:pPr>
            <a:endParaRPr sz="3200"/>
          </a:p>
          <a:p>
            <a:pPr lvl="0" algn="just">
              <a:buChar char="•"/>
              <a:defRPr sz="1800"/>
            </a:pPr>
            <a:r>
              <a:rPr sz="3200"/>
              <a:t>Mayor cohesión social en América Latina</a:t>
            </a:r>
          </a:p>
          <a:p>
            <a:pPr lvl="0" algn="just">
              <a:buChar char="•"/>
              <a:defRPr sz="1800"/>
            </a:pPr>
            <a:r>
              <a:rPr sz="3200"/>
              <a:t>Apoyo a los procesos de política pública </a:t>
            </a:r>
          </a:p>
          <a:p>
            <a:pPr lvl="0" algn="just">
              <a:buChar char="•"/>
              <a:defRPr sz="1800"/>
            </a:pPr>
            <a:r>
              <a:rPr sz="3200"/>
              <a:t>Construcción acuerdos sobre la discusión de la equidad en salud para la región.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>
            <a:spLocks noGrp="1"/>
          </p:cNvSpPr>
          <p:nvPr>
            <p:ph type="title" idx="4294967295"/>
          </p:nvPr>
        </p:nvSpPr>
        <p:spPr>
          <a:xfrm>
            <a:off x="304800" y="357187"/>
            <a:ext cx="4560888" cy="7191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defTabSz="425195">
              <a:defRPr sz="3348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348" b="1">
                <a:solidFill>
                  <a:srgbClr val="215968"/>
                </a:solidFill>
              </a:rPr>
              <a:t>Alcance y limitaciones</a:t>
            </a:r>
          </a:p>
        </p:txBody>
      </p:sp>
      <p:sp>
        <p:nvSpPr>
          <p:cNvPr id="24" name="Shape 24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256317" lvl="0" indent="-256317" algn="just" defTabSz="420623">
              <a:spcBef>
                <a:spcPts val="500"/>
              </a:spcBef>
              <a:buChar char="•"/>
              <a:defRPr sz="1800"/>
            </a:pPr>
            <a:r>
              <a:rPr sz="2392"/>
              <a:t>Acceso limitado a experiencias nacionales sistematizadas en el abordaje teórico-práctico de la equidad en salud</a:t>
            </a:r>
          </a:p>
          <a:p>
            <a:pPr marL="315468" lvl="0" indent="-315468" algn="just" defTabSz="420623">
              <a:buChar char="•"/>
              <a:defRPr sz="1800"/>
            </a:pPr>
            <a:endParaRPr sz="2392"/>
          </a:p>
          <a:p>
            <a:pPr marL="256317" lvl="0" indent="-256317" algn="just" defTabSz="420623">
              <a:spcBef>
                <a:spcPts val="500"/>
              </a:spcBef>
              <a:buChar char="•"/>
              <a:defRPr sz="1800"/>
            </a:pPr>
            <a:r>
              <a:rPr sz="2392"/>
              <a:t>El documento y la consulta realizadas no pretenden agotar el debate y el enriquecimiento regional</a:t>
            </a:r>
          </a:p>
          <a:p>
            <a:pPr marL="315468" lvl="0" indent="-315468" algn="just" defTabSz="420623">
              <a:buChar char="•"/>
              <a:defRPr sz="1800"/>
            </a:pPr>
            <a:endParaRPr sz="2392"/>
          </a:p>
          <a:p>
            <a:pPr marL="256317" lvl="0" indent="-256317" algn="just" defTabSz="420623">
              <a:spcBef>
                <a:spcPts val="500"/>
              </a:spcBef>
              <a:buChar char="•"/>
              <a:defRPr sz="1800"/>
            </a:pPr>
            <a:r>
              <a:rPr sz="2392"/>
              <a:t> El enfoque de derechos del que parte del documento puede generar una impresión de cierta verticalidad conceptual, que lo que busca es ir general a lo especifico y retroalimentar desde ahí la discusión general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algn="l"/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4400" b="1">
                <a:solidFill>
                  <a:srgbClr val="215968"/>
                </a:solidFill>
              </a:rPr>
              <a:t>Contenidos</a:t>
            </a:r>
          </a:p>
        </p:txBody>
      </p:sp>
      <p:pic>
        <p:nvPicPr>
          <p:cNvPr id="27" name="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3412" y="1695450"/>
            <a:ext cx="7729538" cy="450373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body" idx="4294967295"/>
          </p:nvPr>
        </p:nvSpPr>
        <p:spPr>
          <a:xfrm>
            <a:off x="496887" y="1111250"/>
            <a:ext cx="7958138" cy="61706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214312" lvl="0" indent="-214312" algn="just">
              <a:spcBef>
                <a:spcPts val="400"/>
              </a:spcBef>
              <a:buChar char="•"/>
              <a:defRPr sz="1800"/>
            </a:pPr>
            <a:r>
              <a:rPr sz="2000"/>
              <a:t>El término (in)equidad lleva consigo una carga y una dimensión moral y ética del desarrollo humano, que confronta lo que es con lo que debe ser por la simple y profunda razón de que es posible y asequible para la sociedad que así sea. </a:t>
            </a:r>
          </a:p>
          <a:p>
            <a:pPr lvl="0" algn="just">
              <a:buChar char="•"/>
              <a:defRPr sz="1800"/>
            </a:pPr>
            <a:endParaRPr sz="2000"/>
          </a:p>
          <a:p>
            <a:pPr marL="214312" lvl="0" indent="-214312" algn="just">
              <a:spcBef>
                <a:spcPts val="400"/>
              </a:spcBef>
              <a:buChar char="•"/>
              <a:defRPr sz="1800"/>
            </a:pPr>
            <a:r>
              <a:rPr sz="2000"/>
              <a:t>Dos vertientes:</a:t>
            </a:r>
          </a:p>
          <a:p>
            <a:pPr marL="640896" lvl="1" indent="-183696" algn="just">
              <a:spcBef>
                <a:spcPts val="400"/>
              </a:spcBef>
              <a:defRPr sz="1800"/>
            </a:pPr>
            <a:r>
              <a:t>Equidad horizontal entendida como la igualdad de acceso para igual necesidad; </a:t>
            </a:r>
          </a:p>
          <a:p>
            <a:pPr marL="640896" lvl="1" indent="-183696" algn="just">
              <a:spcBef>
                <a:spcPts val="400"/>
              </a:spcBef>
              <a:defRPr sz="1800"/>
            </a:pPr>
            <a:r>
              <a:t>Equidad vertical, entendida como la diferenciación de acceso adecuado para necesidades desiguales. (Oliver &amp; Mossialos, 2004). </a:t>
            </a:r>
          </a:p>
          <a:p>
            <a:pPr marL="742950" lvl="1" indent="-285750" algn="just">
              <a:spcBef>
                <a:spcPts val="600"/>
              </a:spcBef>
              <a:defRPr sz="1800"/>
            </a:pPr>
            <a:endParaRPr/>
          </a:p>
          <a:p>
            <a:pPr marL="214312" lvl="0" indent="-214312" algn="just">
              <a:spcBef>
                <a:spcPts val="400"/>
              </a:spcBef>
              <a:buChar char="•"/>
              <a:defRPr sz="1800"/>
            </a:pPr>
            <a:r>
              <a:rPr sz="2000"/>
              <a:t>Por ello, las inequidades son  descritas como las diferencias que son sistemáticas, injustas y tienen un origen social</a:t>
            </a:r>
            <a:r>
              <a:rPr sz="2000" i="1"/>
              <a:t>. </a:t>
            </a:r>
            <a:r>
              <a:rPr sz="2000"/>
              <a:t>(Whitehead &amp; Dahlgren, 2006), y deben diferenciarse claramente dos niveles de análisis:</a:t>
            </a:r>
          </a:p>
          <a:p>
            <a:pPr marL="620485" lvl="1" indent="-163285" algn="just">
              <a:spcBef>
                <a:spcPts val="300"/>
              </a:spcBef>
              <a:defRPr sz="1800"/>
            </a:pPr>
            <a:r>
              <a:rPr sz="1600"/>
              <a:t>(In)equidades en salud</a:t>
            </a:r>
          </a:p>
          <a:p>
            <a:pPr marL="620485" lvl="1" indent="-163285" algn="just">
              <a:spcBef>
                <a:spcPts val="300"/>
              </a:spcBef>
              <a:defRPr sz="1800"/>
            </a:pPr>
            <a:r>
              <a:rPr sz="1600"/>
              <a:t>(In)equidades en el acceso a los servicios de salud</a:t>
            </a:r>
          </a:p>
        </p:txBody>
      </p:sp>
      <p:sp>
        <p:nvSpPr>
          <p:cNvPr id="30" name="Shape 30"/>
          <p:cNvSpPr>
            <a:spLocks noGrp="1"/>
          </p:cNvSpPr>
          <p:nvPr>
            <p:ph type="title" idx="4294967295"/>
          </p:nvPr>
        </p:nvSpPr>
        <p:spPr>
          <a:xfrm>
            <a:off x="457200" y="12858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algn="l">
              <a:defRPr sz="3200">
                <a:solidFill>
                  <a:srgbClr val="376092"/>
                </a:solidFill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376092"/>
                </a:solidFill>
              </a:rPr>
              <a:t>EQUIDAD: algunas premisas de partida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body" idx="4294967295"/>
          </p:nvPr>
        </p:nvSpPr>
        <p:spPr>
          <a:xfrm>
            <a:off x="457200" y="1239837"/>
            <a:ext cx="8229600" cy="48482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325754" lvl="0" indent="-325754" defTabSz="434340">
              <a:lnSpc>
                <a:spcPct val="80000"/>
              </a:lnSpc>
              <a:buChar char="•"/>
              <a:defRPr sz="1800"/>
            </a:pPr>
            <a:endParaRPr sz="665"/>
          </a:p>
          <a:p>
            <a:pPr marL="193417" lvl="0" indent="-193417" algn="just" defTabSz="434340">
              <a:lnSpc>
                <a:spcPct val="80000"/>
              </a:lnSpc>
              <a:spcBef>
                <a:spcPts val="400"/>
              </a:spcBef>
              <a:buChar char="•"/>
              <a:defRPr sz="1800"/>
            </a:pPr>
            <a:r>
              <a:rPr sz="1804"/>
              <a:t>10% más rico de la población latinoamericana recibe el 32% de los ingresos totales, el 40% más pobre se beneficia sólo del 15%. (CEPAL, 2012) </a:t>
            </a:r>
          </a:p>
          <a:p>
            <a:pPr marL="325754" lvl="0" indent="-325754" algn="just" defTabSz="434340">
              <a:lnSpc>
                <a:spcPct val="80000"/>
              </a:lnSpc>
              <a:buSzTx/>
              <a:buNone/>
              <a:defRPr sz="1800"/>
            </a:pPr>
            <a:endParaRPr sz="1804"/>
          </a:p>
          <a:p>
            <a:pPr marL="193417" lvl="0" indent="-193417" algn="just" defTabSz="434340">
              <a:lnSpc>
                <a:spcPct val="80000"/>
              </a:lnSpc>
              <a:spcBef>
                <a:spcPts val="400"/>
              </a:spcBef>
              <a:buChar char="•"/>
              <a:defRPr sz="1800"/>
            </a:pPr>
            <a:r>
              <a:rPr sz="1804"/>
              <a:t>Venezuela y Uruguay son las naciones de la región donde la desigualdad es menor. </a:t>
            </a:r>
          </a:p>
          <a:p>
            <a:pPr marL="325754" lvl="0" indent="-325754" algn="just" defTabSz="434340">
              <a:lnSpc>
                <a:spcPct val="80000"/>
              </a:lnSpc>
              <a:buSzTx/>
              <a:buNone/>
              <a:defRPr sz="1800"/>
            </a:pPr>
            <a:endParaRPr sz="1804"/>
          </a:p>
          <a:p>
            <a:pPr marL="193417" lvl="0" indent="-193417" algn="just" defTabSz="434340">
              <a:lnSpc>
                <a:spcPct val="80000"/>
              </a:lnSpc>
              <a:spcBef>
                <a:spcPts val="400"/>
              </a:spcBef>
              <a:buChar char="•"/>
              <a:defRPr sz="1800"/>
            </a:pPr>
            <a:r>
              <a:rPr sz="1804"/>
              <a:t>Niveles relativamente altos de concentración del ingreso se observaron en Brasil, Chile, Colombia, Guatemala, Honduras, Paraguay y República Dominicana: al 40% para los más ricos y del 11% al 15% para los más pobres. </a:t>
            </a:r>
          </a:p>
          <a:p>
            <a:pPr marL="325754" lvl="0" indent="-325754" algn="just" defTabSz="434340">
              <a:lnSpc>
                <a:spcPct val="80000"/>
              </a:lnSpc>
              <a:buSzTx/>
              <a:buNone/>
              <a:defRPr sz="1800"/>
            </a:pPr>
            <a:endParaRPr sz="1804"/>
          </a:p>
          <a:p>
            <a:pPr marL="193417" lvl="0" indent="-193417" algn="just" defTabSz="434340">
              <a:lnSpc>
                <a:spcPct val="80000"/>
              </a:lnSpc>
              <a:spcBef>
                <a:spcPts val="400"/>
              </a:spcBef>
              <a:buChar char="•"/>
              <a:defRPr sz="1800"/>
            </a:pPr>
            <a:r>
              <a:rPr sz="1804"/>
              <a:t>Los descensos más significativos se han registrado en Argentina, Bolivia, Nicaragua y Venezuela, todos con tasas anuales de reducción del Gini superiores al 2%. (CEPAL, 2012)</a:t>
            </a:r>
          </a:p>
          <a:p>
            <a:pPr marL="325754" lvl="0" indent="-325754" algn="just" defTabSz="434340">
              <a:lnSpc>
                <a:spcPct val="80000"/>
              </a:lnSpc>
              <a:buSzTx/>
              <a:buNone/>
              <a:defRPr sz="1800"/>
            </a:pPr>
            <a:endParaRPr sz="1804"/>
          </a:p>
          <a:p>
            <a:pPr marL="193417" lvl="0" indent="-193417" algn="just" defTabSz="434340">
              <a:lnSpc>
                <a:spcPct val="80000"/>
              </a:lnSpc>
              <a:spcBef>
                <a:spcPts val="400"/>
              </a:spcBef>
              <a:buChar char="•"/>
              <a:defRPr sz="1800"/>
            </a:pPr>
            <a:r>
              <a:rPr sz="1804"/>
              <a:t>Se ha detectado que la pobreza del mundo ha sido reducida significativamente en la última década, y los indicadores de América Latina son mejores que los de África, Europa del este y el sur de Asia. (Banco Mundial , 2005) </a:t>
            </a:r>
          </a:p>
        </p:txBody>
      </p:sp>
      <p:sp>
        <p:nvSpPr>
          <p:cNvPr id="33" name="Shape 33"/>
          <p:cNvSpPr>
            <a:spLocks noGrp="1"/>
          </p:cNvSpPr>
          <p:nvPr>
            <p:ph type="title" idx="4294967295"/>
          </p:nvPr>
        </p:nvSpPr>
        <p:spPr>
          <a:xfrm>
            <a:off x="457200" y="12858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algn="l">
              <a:defRPr sz="32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200" b="1">
                <a:solidFill>
                  <a:srgbClr val="215968"/>
                </a:solidFill>
              </a:rPr>
              <a:t>EQUIDAD: algunos datos de partida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 idx="4294967295"/>
          </p:nvPr>
        </p:nvSpPr>
        <p:spPr>
          <a:xfrm>
            <a:off x="476250" y="279400"/>
            <a:ext cx="7543800" cy="9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 algn="l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376092"/>
                </a:solidFill>
              </a:rPr>
              <a:t>Eje de discusión 1:</a:t>
            </a:r>
            <a:br>
              <a:rPr sz="2800" b="1">
                <a:solidFill>
                  <a:srgbClr val="376092"/>
                </a:solidFill>
              </a:rPr>
            </a:br>
            <a:r>
              <a:rPr sz="2800" b="1">
                <a:solidFill>
                  <a:srgbClr val="376092"/>
                </a:solidFill>
              </a:rPr>
              <a:t>Derechos humanos y el derecho a la salud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4294967295"/>
          </p:nvPr>
        </p:nvSpPr>
        <p:spPr>
          <a:xfrm>
            <a:off x="476250" y="1408112"/>
            <a:ext cx="7753350" cy="48228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225028" lvl="0" indent="-225028" algn="just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r>
              <a:rPr sz="2100"/>
              <a:t>En la perspectiva de los derechos humanos, la equidad en salud adquiere una </a:t>
            </a:r>
            <a:r>
              <a:rPr sz="2100" b="1"/>
              <a:t>fuerza normativa, basada en principios </a:t>
            </a:r>
            <a:r>
              <a:rPr sz="2100"/>
              <a:t>de amplia aceptación en el ámbito mundial.</a:t>
            </a:r>
          </a:p>
          <a:p>
            <a:pPr lvl="0" algn="just">
              <a:lnSpc>
                <a:spcPct val="80000"/>
              </a:lnSpc>
              <a:buChar char="•"/>
              <a:defRPr sz="1800"/>
            </a:pPr>
            <a:endParaRPr sz="2100"/>
          </a:p>
          <a:p>
            <a:pPr marL="225028" lvl="0" indent="-225028" algn="just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r>
              <a:rPr sz="2100"/>
              <a:t>El principio de igualdad en el derecho a la salud, considerado fundamental, es razón suficiente para combatir las desigualdades, y proponer  la </a:t>
            </a:r>
            <a:r>
              <a:rPr sz="2100" b="1"/>
              <a:t>equidad en salud como valor ético  </a:t>
            </a:r>
            <a:r>
              <a:rPr sz="2100"/>
              <a:t>(León, 2006). </a:t>
            </a:r>
          </a:p>
          <a:p>
            <a:pPr lvl="0" algn="just">
              <a:lnSpc>
                <a:spcPct val="80000"/>
              </a:lnSpc>
              <a:buSzTx/>
              <a:buNone/>
              <a:defRPr sz="1800"/>
            </a:pPr>
            <a:endParaRPr sz="2100"/>
          </a:p>
          <a:p>
            <a:pPr marL="214312" lvl="0" indent="-214312" algn="just">
              <a:lnSpc>
                <a:spcPct val="80000"/>
              </a:lnSpc>
              <a:spcBef>
                <a:spcPts val="400"/>
              </a:spcBef>
              <a:buChar char="•"/>
              <a:defRPr sz="1800"/>
            </a:pPr>
            <a:r>
              <a:rPr sz="2000"/>
              <a:t>Los Estados deben buscar maneras de crear condiciones que permitan a todas las personas buscar </a:t>
            </a:r>
            <a:r>
              <a:rPr sz="2000" b="1"/>
              <a:t>la manera de vivir que mejor valoren</a:t>
            </a:r>
            <a:r>
              <a:rPr sz="2000"/>
              <a:t> sin que la enfermedad, la discapacidad o la muerte prematura limiten esa aspiración 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 idx="4294967295"/>
          </p:nvPr>
        </p:nvSpPr>
        <p:spPr>
          <a:xfrm>
            <a:off x="476250" y="279400"/>
            <a:ext cx="7543800" cy="914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 algn="l">
              <a:defRPr sz="1800" b="0">
                <a:solidFill>
                  <a:srgbClr val="000000"/>
                </a:solidFill>
              </a:defRPr>
            </a:pPr>
            <a:r>
              <a:rPr sz="2800" b="1">
                <a:solidFill>
                  <a:srgbClr val="376092"/>
                </a:solidFill>
              </a:rPr>
              <a:t>Eje de discusión 1:</a:t>
            </a:r>
            <a:br>
              <a:rPr sz="2800" b="1">
                <a:solidFill>
                  <a:srgbClr val="376092"/>
                </a:solidFill>
              </a:rPr>
            </a:br>
            <a:r>
              <a:rPr sz="2800" b="1">
                <a:solidFill>
                  <a:srgbClr val="376092"/>
                </a:solidFill>
              </a:rPr>
              <a:t>Derechos humanos y el derecho a la salud</a:t>
            </a:r>
          </a:p>
        </p:txBody>
      </p:sp>
      <p:sp>
        <p:nvSpPr>
          <p:cNvPr id="39" name="Shape 39"/>
          <p:cNvSpPr>
            <a:spLocks noGrp="1"/>
          </p:cNvSpPr>
          <p:nvPr>
            <p:ph type="body" idx="4294967295"/>
          </p:nvPr>
        </p:nvSpPr>
        <p:spPr>
          <a:xfrm>
            <a:off x="476250" y="1408112"/>
            <a:ext cx="7753350" cy="48228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336042" lvl="0" indent="-336042" algn="just" defTabSz="448055">
              <a:lnSpc>
                <a:spcPct val="80000"/>
              </a:lnSpc>
              <a:buChar char="•"/>
              <a:defRPr sz="1800"/>
            </a:pPr>
            <a:endParaRPr sz="2058"/>
          </a:p>
          <a:p>
            <a:pPr marL="220527" lvl="0" indent="-220527" algn="just" defTabSz="448055">
              <a:lnSpc>
                <a:spcPct val="80000"/>
              </a:lnSpc>
              <a:spcBef>
                <a:spcPts val="400"/>
              </a:spcBef>
              <a:buChar char="•"/>
              <a:defRPr sz="1800"/>
            </a:pPr>
            <a:r>
              <a:rPr sz="2058"/>
              <a:t>La obligación de los Estados de garantizar los DDHH no se agota con la existencia de un orden normativo dirigido a enunciar el cumplimiento de esta obligación, sino que comparte la necesidad de una conducta de </a:t>
            </a:r>
            <a:r>
              <a:rPr sz="2058" b="1"/>
              <a:t>liderazgo social </a:t>
            </a:r>
            <a:r>
              <a:rPr sz="2058"/>
              <a:t>que asegure la existencia de una eficaz garantía del libre y pleno ejercicio de los DDHH hacia un interés general.</a:t>
            </a:r>
          </a:p>
          <a:p>
            <a:pPr marL="336042" lvl="0" indent="-336042" algn="just" defTabSz="448055">
              <a:lnSpc>
                <a:spcPct val="80000"/>
              </a:lnSpc>
              <a:buChar char="•"/>
              <a:defRPr sz="1800"/>
            </a:pPr>
            <a:endParaRPr sz="2058"/>
          </a:p>
          <a:p>
            <a:pPr marL="220527" lvl="0" indent="-220527" algn="just" defTabSz="448055">
              <a:lnSpc>
                <a:spcPct val="80000"/>
              </a:lnSpc>
              <a:spcBef>
                <a:spcPts val="400"/>
              </a:spcBef>
              <a:buChar char="•"/>
              <a:defRPr sz="1800"/>
            </a:pPr>
            <a:r>
              <a:rPr sz="2058"/>
              <a:t>Los derechos humanos no implican un manual de ingredientes y tiempos exactos compartidos para  su implementación, pues la </a:t>
            </a:r>
            <a:r>
              <a:rPr sz="2058" b="1"/>
              <a:t>salud como proceso social conlleva un abordaje progresivo, relacionado al contexto específico de cada país</a:t>
            </a:r>
          </a:p>
          <a:p>
            <a:pPr marL="336042" lvl="0" indent="-336042" algn="just" defTabSz="448055">
              <a:lnSpc>
                <a:spcPct val="80000"/>
              </a:lnSpc>
              <a:buChar char="•"/>
              <a:defRPr sz="1800"/>
            </a:pPr>
            <a:endParaRPr sz="2058" b="1"/>
          </a:p>
          <a:p>
            <a:pPr marL="220527" lvl="0" indent="-220527" algn="just" defTabSz="448055">
              <a:lnSpc>
                <a:spcPct val="80000"/>
              </a:lnSpc>
              <a:spcBef>
                <a:spcPts val="400"/>
              </a:spcBef>
              <a:buChar char="•"/>
              <a:defRPr sz="1800"/>
            </a:pPr>
            <a:r>
              <a:rPr sz="2058"/>
              <a:t>No por ello, cual ha sucedido en el pasado, los derechos humanos deben ser confundidos con un relativismo indiferente, que justifica la omisión estatal o el inmovilismo social.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0D9"/>
      </a:accent5>
      <a:accent6>
        <a:srgbClr val="AE4846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0D9"/>
      </a:accent5>
      <a:accent6>
        <a:srgbClr val="AE4846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1944</Words>
  <Application>Microsoft Office PowerPoint</Application>
  <PresentationFormat>On-screen Show (4:3)</PresentationFormat>
  <Paragraphs>126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Default</vt:lpstr>
      <vt:lpstr>II – 2014   EQUIDAD Y DETERMINANTES SOCIALES DE LA SALUD:  UN ACERCAMIENTO TEÓRICO PARA  AMÉRICA LATINA   Rocío Sáenz , Universidad de Costa Rica </vt:lpstr>
      <vt:lpstr>Proceso de discusión y construcción colectiva </vt:lpstr>
      <vt:lpstr>Visión compartida </vt:lpstr>
      <vt:lpstr>Alcance y limitaciones</vt:lpstr>
      <vt:lpstr>Contenidos</vt:lpstr>
      <vt:lpstr>EQUIDAD: algunas premisas de partida</vt:lpstr>
      <vt:lpstr>EQUIDAD: algunos datos de partida</vt:lpstr>
      <vt:lpstr>Eje de discusión 1: Derechos humanos y el derecho a la salud</vt:lpstr>
      <vt:lpstr>Eje de discusión 1: Derechos humanos y el derecho a la salud</vt:lpstr>
      <vt:lpstr>Eje de discusión 2: Cobertura Universal en Salud (CUS)</vt:lpstr>
      <vt:lpstr>Eje de discusión 2: Cobertura Universal en Salud (CUS)</vt:lpstr>
      <vt:lpstr>Eje de discusión 2: Cobertura Universal en Salud (CUS)</vt:lpstr>
      <vt:lpstr>Eje de discusión 3: Cohesión social en América Latina  </vt:lpstr>
      <vt:lpstr>Eje de discusión 4: Los determinantes sociales de la salud</vt:lpstr>
      <vt:lpstr>Eje de discusión 4: Los determinantes sociales de la salud</vt:lpstr>
      <vt:lpstr>Eje de discusión 5: Salud como producción social y base de la sostenibilidad del desarrollo </vt:lpstr>
      <vt:lpstr>Eje de discusión 6: Sistemas de salud en América Latina </vt:lpstr>
      <vt:lpstr>Eje de discusión 6: Sistemas de salud en América Latina </vt:lpstr>
      <vt:lpstr>Eje de discusión 7: El monitoreo de los sistemas de salud en AL</vt:lpstr>
      <vt:lpstr>PowerPoint Presentation</vt:lpstr>
      <vt:lpstr>PowerPoint Presentation</vt:lpstr>
      <vt:lpstr>   Gracias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 – 2014   EQUIDAD Y DETERMINANTES SOCIALES DE LA SALUD:  UN ACERCAMIENTO TEÓRICO PARA  AMÉRICA LATINA   Rocío Sáenz , Universidad de Costa Rica </dc:title>
  <dc:creator>Rodney1</dc:creator>
  <cp:lastModifiedBy>Rodney1</cp:lastModifiedBy>
  <cp:revision>1</cp:revision>
  <dcterms:modified xsi:type="dcterms:W3CDTF">2014-08-25T09:10:00Z</dcterms:modified>
</cp:coreProperties>
</file>